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68" r:id="rId15"/>
    <p:sldId id="272" r:id="rId16"/>
    <p:sldId id="269" r:id="rId17"/>
    <p:sldId id="270" r:id="rId18"/>
  </p:sldIdLst>
  <p:sldSz cx="12192000" cy="6858000"/>
  <p:notesSz cx="6858000" cy="9144000"/>
  <p:embeddedFontLst>
    <p:embeddedFont>
      <p:font typeface="Cascadia Code" panose="020B0609020000020004" pitchFamily="49" charset="0"/>
      <p:regular r:id="rId20"/>
      <p:bold r:id="rId21"/>
    </p:embeddedFont>
    <p:embeddedFont>
      <p:font typeface="Arial Nova Cond Light" panose="020B0306020202020204" pitchFamily="34" charset="0"/>
      <p:regular r:id="rId22"/>
      <p:italic r:id="rId23"/>
    </p:embeddedFont>
    <p:embeddedFont>
      <p:font typeface="Calibri" panose="020F0502020204030204" pitchFamily="34" charset="0"/>
      <p:regular r:id="rId24"/>
      <p:bold r:id="rId25"/>
      <p:italic r:id="rId26"/>
      <p:boldItalic r:id="rId27"/>
    </p:embeddedFont>
    <p:embeddedFont>
      <p:font typeface="Century Schoolbook" panose="02040604050505020304" pitchFamily="18" charset="0"/>
      <p:regular r:id="rId28"/>
      <p:bold r:id="rId29"/>
      <p:italic r:id="rId30"/>
      <p:boldItalic r:id="rId31"/>
    </p:embeddedFont>
    <p:embeddedFont>
      <p:font typeface="Wingdings 2" panose="05020102010507070707" pitchFamily="18" charset="2"/>
      <p:regular r:id="rId32"/>
    </p:embeddedFont>
    <p:embeddedFont>
      <p:font typeface="Street Threat" panose="02000500000000000000" pitchFamily="2" charset="0"/>
      <p:regular r:id="rId33"/>
    </p:embeddedFont>
  </p:embeddedFontLst>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16.06.2023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10</a:t>
            </a:fld>
            <a:endParaRPr lang="ru-RU"/>
          </a:p>
        </p:txBody>
      </p:sp>
    </p:spTree>
    <p:extLst>
      <p:ext uri="{BB962C8B-B14F-4D97-AF65-F5344CB8AC3E}">
        <p14:creationId xmlns:p14="http://schemas.microsoft.com/office/powerpoint/2010/main" val="3793568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12</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17</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ru-RU" smtClean="0"/>
              <a:t>Образец заголовка</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4B6A3A6-6DBF-45E3-8C77-F98A2BCA182A}" type="datetimeFigureOut">
              <a:rPr lang="ru-RU" smtClean="0"/>
              <a:t>16.06.2023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ru-RU" smtClean="0"/>
              <a:t>Образец текста</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4B6A3A6-6DBF-45E3-8C77-F98A2BCA182A}" type="datetimeFigureOut">
              <a:rPr lang="ru-RU" smtClean="0"/>
              <a:t>16.06.2023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4B6A3A6-6DBF-45E3-8C77-F98A2BCA182A}" type="datetimeFigureOut">
              <a:rPr lang="ru-RU" smtClean="0"/>
              <a:t>16.06.2023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6A3A6-6DBF-45E3-8C77-F98A2BCA182A}" type="datetimeFigureOut">
              <a:rPr lang="ru-RU" smtClean="0"/>
              <a:t>16.06.2023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ru-RU" smtClean="0"/>
              <a:t>Образец заголовка</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16.06.2023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44B6A3A6-6DBF-45E3-8C77-F98A2BCA182A}" type="datetimeFigureOut">
              <a:rPr lang="ru-RU" smtClean="0"/>
              <a:t>16.06.2023</a:t>
            </a:fld>
            <a:endParaRPr lang="ru-RU"/>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github.com/memorisecodead" TargetMode="External"/><Relationship Id="rId7" Type="http://schemas.openxmlformats.org/officeDocument/2006/relationships/hyperlink" Target="https://github.com/boostorg/beast"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s://github.com/f1nal3/Juniorgram" TargetMode="External"/><Relationship Id="rId10" Type="http://schemas.openxmlformats.org/officeDocument/2006/relationships/image" Target="../media/image20.png"/><Relationship Id="rId4" Type="http://schemas.openxmlformats.org/officeDocument/2006/relationships/image" Target="../media/image17.jpeg"/><Relationship Id="rId9" Type="http://schemas.openxmlformats.org/officeDocument/2006/relationships/hyperlink" Target="https://github.com/memorisecodead/BeastExampl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3867426" y="1240752"/>
            <a:ext cx="3867129" cy="1015663"/>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BOOST::BEAST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6" name="Прямоугольник 5"/>
          <p:cNvSpPr/>
          <p:nvPr/>
        </p:nvSpPr>
        <p:spPr>
          <a:xfrm>
            <a:off x="4895134" y="2256415"/>
            <a:ext cx="1811714"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t>
            </a:r>
            <a:r>
              <a:rPr lang="en-US"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a:t>
            </a: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PI</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sp>
        <p:nvSpPr>
          <p:cNvPr id="8" name="Прямоугольник 7"/>
          <p:cNvSpPr/>
          <p:nvPr/>
        </p:nvSpPr>
        <p:spPr>
          <a:xfrm>
            <a:off x="4371752" y="3272078"/>
            <a:ext cx="2858476" cy="1015663"/>
          </a:xfrm>
          <a:prstGeom prst="rect">
            <a:avLst/>
          </a:prstGeom>
          <a:effectLst>
            <a:outerShdw blurRad="50800" dist="38100" dir="5400000" algn="t" rotWithShape="0">
              <a:prstClr val="black">
                <a:alpha val="40000"/>
              </a:prstClr>
            </a:outerShdw>
          </a:effectLst>
        </p:spPr>
        <p:txBody>
          <a:bodyPr wrap="none">
            <a:spAutoFit/>
          </a:bodyPr>
          <a:lstStyle/>
          <a:p>
            <a:pPr algn="ctr"/>
            <a:r>
              <a:rPr lang="en-US"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USING IN C</a:t>
            </a:r>
            <a:r>
              <a:rPr lang="ru-RU"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t>
            </a:r>
            <a:endParaRPr lang="ru-RU"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6849" y="612475"/>
            <a:ext cx="6245526" cy="6245526"/>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706" y="-4002657"/>
            <a:ext cx="6858000" cy="6858000"/>
          </a:xfrm>
          <a:prstGeom prst="rect">
            <a:avLst/>
          </a:prstGeom>
        </p:spPr>
      </p:pic>
      <p:sp>
        <p:nvSpPr>
          <p:cNvPr id="4" name="Прямоугольник 3"/>
          <p:cNvSpPr/>
          <p:nvPr/>
        </p:nvSpPr>
        <p:spPr>
          <a:xfrm>
            <a:off x="460075" y="1031528"/>
            <a:ext cx="6096000" cy="2677656"/>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Multi-protocol support: Beast supports both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allowing developers to create applications that work with these protocols in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Beast is part of the Boost library which is cross-platform and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Extensibility: Beast provides the ability to extend the functionality of the library by creating custom handlers to handle I/O events.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60075" y="262087"/>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pic>
        <p:nvPicPr>
          <p:cNvPr id="6146" name="Picture 2" descr="Cross Device Platform - Free vector graphic on Pixabay - Pixaba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8218" y="2855343"/>
            <a:ext cx="3372227" cy="1886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80958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89058" y="181957"/>
            <a:ext cx="3639907"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p>
        </p:txBody>
      </p:sp>
      <p:sp>
        <p:nvSpPr>
          <p:cNvPr id="2" name="Прямоугольник 1"/>
          <p:cNvSpPr/>
          <p:nvPr/>
        </p:nvSpPr>
        <p:spPr>
          <a:xfrm>
            <a:off x="489058" y="953890"/>
            <a:ext cx="6096000" cy="3539430"/>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at its core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the asynchronous I/O needed to handle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Thanks to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is possible to use SSL to make a secure HTTPS request.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Thus</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Beast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are closely related: Beast uses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to implement asynchronous I/O,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5" name="Picture 2" descr="Difference between HTTP and HTTPS - GeeksforGeek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4193" y="1788750"/>
            <a:ext cx="2444598" cy="1429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0232" y="0"/>
            <a:ext cx="4046220" cy="6858000"/>
          </a:xfrm>
          <a:prstGeom prst="rect">
            <a:avLst/>
          </a:prstGeom>
        </p:spPr>
      </p:pic>
      <p:sp>
        <p:nvSpPr>
          <p:cNvPr id="4" name="Прямоугольник 3"/>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
        <p:nvSpPr>
          <p:cNvPr id="7" name="Прямоугольник 6"/>
          <p:cNvSpPr/>
          <p:nvPr/>
        </p:nvSpPr>
        <p:spPr>
          <a:xfrm>
            <a:off x="687900" y="968650"/>
            <a:ext cx="6096000" cy="5693866"/>
          </a:xfrm>
          <a:prstGeom prst="rect">
            <a:avLst/>
          </a:prstGeom>
        </p:spPr>
        <p:txBody>
          <a:bodyPr>
            <a:spAutoFit/>
          </a:bodyPr>
          <a:lstStyle/>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relies on the use of standard HTTP methods such as GET, POST, PUT and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DELETE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 perform operations on resources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 the REST API, each resource is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represented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by a unique URL, and client applications can send requests to that address to access the resource</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T API: Best Practices, Concepts, Structure, and Benefits | AltexSof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3583" r="3587" b="12500"/>
          <a:stretch/>
        </p:blipFill>
        <p:spPr bwMode="auto">
          <a:xfrm>
            <a:off x="1492370" y="1282161"/>
            <a:ext cx="8077354" cy="4316382"/>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687900" y="199209"/>
            <a:ext cx="137890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 API</a:t>
            </a:r>
          </a:p>
        </p:txBody>
      </p:sp>
    </p:spTree>
    <p:extLst>
      <p:ext uri="{BB962C8B-B14F-4D97-AF65-F5344CB8AC3E}">
        <p14:creationId xmlns:p14="http://schemas.microsoft.com/office/powerpoint/2010/main" val="327991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89246">
            <a:off x="1403261" y="-684536"/>
            <a:ext cx="6858000" cy="6858000"/>
          </a:xfrm>
          <a:prstGeom prst="rect">
            <a:avLst/>
          </a:prstGeom>
        </p:spPr>
      </p:pic>
      <p:sp>
        <p:nvSpPr>
          <p:cNvPr id="5" name="Прямоугольник 4"/>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3" name="Прямоугольник 2"/>
          <p:cNvSpPr/>
          <p:nvPr/>
        </p:nvSpPr>
        <p:spPr>
          <a:xfrm>
            <a:off x="491946" y="960024"/>
            <a:ext cx="8860118" cy="6124754"/>
          </a:xfrm>
          <a:prstGeom prst="rect">
            <a:avLst/>
          </a:prstGeom>
        </p:spPr>
        <p:txBody>
          <a:bodyPr wrap="none">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HyperText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Transfer Protocol)</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application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protocol</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to</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transfer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data</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between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client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server</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on</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ru-RU"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Internet</a:t>
            </a:r>
            <a:r>
              <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There are several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HTTP/0.9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first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created in 1991 and allowed only to receive documents in HTML format.</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more advanced version that was released in 1996</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request and response headers,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the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ability to transfer files and the use of different request methods.</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current version of the protocol,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was released in 1999. It includes improved support for caching,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connection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management, and support for additional request methods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 OPTIONS, PUT, and DELETE.</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a new version of the protocol released in 2015.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added support for multiple streams in a single connection,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binary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message format, and header compression, which improves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performance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and reduces the load on the server.</a:t>
            </a:r>
            <a:b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HTTP/3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is the newest version of the protocol, released in 2020. </a:t>
            </a:r>
            <a:endPar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It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uses the QUIC protocol as the transport, </a:t>
            </a:r>
          </a:p>
          <a:p>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which </a:t>
            </a: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reduces data latency and improves performance on low-speed connections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4" name="Прямоугольник 3"/>
          <p:cNvSpPr/>
          <p:nvPr/>
        </p:nvSpPr>
        <p:spPr>
          <a:xfrm>
            <a:off x="3048000" y="3105835"/>
            <a:ext cx="6096000" cy="369332"/>
          </a:xfrm>
          <a:prstGeom prst="rect">
            <a:avLst/>
          </a:prstGeom>
        </p:spPr>
        <p:txBody>
          <a:bodyPr>
            <a:spAutoFit/>
          </a:bodyPr>
          <a:lstStyle/>
          <a:p>
            <a:endParaRPr lang="ru-RU" dirty="0"/>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935677">
            <a:off x="-1499558" y="1065913"/>
            <a:ext cx="6858000" cy="6858000"/>
          </a:xfrm>
          <a:prstGeom prst="rect">
            <a:avLst/>
          </a:prstGeom>
        </p:spPr>
      </p:pic>
      <p:sp>
        <p:nvSpPr>
          <p:cNvPr id="4" name="Прямоугольник 3"/>
          <p:cNvSpPr/>
          <p:nvPr/>
        </p:nvSpPr>
        <p:spPr>
          <a:xfrm>
            <a:off x="491946" y="190583"/>
            <a:ext cx="246093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p>
        </p:txBody>
      </p:sp>
      <p:sp>
        <p:nvSpPr>
          <p:cNvPr id="5" name="Прямоугольник 4"/>
          <p:cNvSpPr/>
          <p:nvPr/>
        </p:nvSpPr>
        <p:spPr>
          <a:xfrm>
            <a:off x="491946" y="960024"/>
            <a:ext cx="6096000" cy="1384995"/>
          </a:xfrm>
          <a:prstGeom prst="rect">
            <a:avLst/>
          </a:prstGeom>
        </p:spPr>
        <p:txBody>
          <a:bodyPr>
            <a:spAutoFit/>
          </a:bodyPr>
          <a:lstStyle/>
          <a:p>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Beast supports the following versions of the HTTP protocol</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p>
          <a:p>
            <a:endPar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HTTP/1.0</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HTTP/1.1</a:t>
            </a:r>
          </a:p>
          <a:p>
            <a:pPr marL="285750" indent="-285750">
              <a:buFont typeface="Arial" panose="020B0604020202020204" pitchFamily="34" charset="0"/>
              <a:buChar char="•"/>
            </a:pPr>
            <a:r>
              <a:rPr lang="en-US"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HTTP/2</a:t>
            </a:r>
          </a:p>
        </p:txBody>
      </p:sp>
      <p:pic>
        <p:nvPicPr>
          <p:cNvPr id="3074" name="Picture 2" descr="How HTTP request and response works – BytesofGigabyt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9600" y="2345019"/>
            <a:ext cx="5196691" cy="219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29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522" y="0"/>
            <a:ext cx="12188389"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719923" y="2614607"/>
            <a:ext cx="2957861" cy="1200329"/>
          </a:xfrm>
          <a:prstGeom prst="rect">
            <a:avLst/>
          </a:prstGeom>
          <a:effectLst>
            <a:outerShdw blurRad="50800" dist="38100" algn="l"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75238" y="424599"/>
            <a:ext cx="2209259" cy="923330"/>
          </a:xfrm>
          <a:prstGeom prst="rect">
            <a:avLst/>
          </a:prstGeom>
          <a:effectLst>
            <a:outerShdw blurRad="50800" dist="38100" algn="l" rotWithShape="0">
              <a:prstClr val="black">
                <a:alpha val="40000"/>
              </a:prstClr>
            </a:outerShdw>
          </a:effectLst>
        </p:spPr>
        <p:txBody>
          <a:bodyPr wrap="none">
            <a:spAutoFit/>
          </a:bodyPr>
          <a:lstStyle/>
          <a:p>
            <a:pPr algn="ctr"/>
            <a:r>
              <a:rPr lang="en-US" sz="5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pic>
        <p:nvPicPr>
          <p:cNvPr id="5" name="Рисунок 4">
            <a:hlinkClick r:id="rId3" tooltip="author"/>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052" y="1640680"/>
            <a:ext cx="1982638" cy="1982638"/>
          </a:xfrm>
          <a:prstGeom prst="rect">
            <a:avLst/>
          </a:prstGeom>
        </p:spPr>
      </p:pic>
      <p:pic>
        <p:nvPicPr>
          <p:cNvPr id="6" name="Picture 2" descr="https://camo.githubusercontent.com/51a293ccb96358c3df8229f7cd018d6c7f178106f016e5df4fa1cf1dfa97ed1d/68747470733a2f2f692e6962622e636f2f734338574a51732f6c6f676f322e706e67">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0190" y="3753998"/>
            <a:ext cx="1802362" cy="28634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98688" y="5720998"/>
            <a:ext cx="3162357" cy="2874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38649" y="4316229"/>
            <a:ext cx="1082436" cy="1082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17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906237">
            <a:off x="1429938" y="-89409"/>
            <a:ext cx="6858000" cy="6858000"/>
          </a:xfrm>
          <a:prstGeom prst="rect">
            <a:avLst/>
          </a:prstGeom>
        </p:spPr>
      </p:pic>
      <p:sp>
        <p:nvSpPr>
          <p:cNvPr id="4" name="Прямоугольник 3"/>
          <p:cNvSpPr/>
          <p:nvPr/>
        </p:nvSpPr>
        <p:spPr>
          <a:xfrm>
            <a:off x="2353022" y="215660"/>
            <a:ext cx="5971469" cy="6247864"/>
          </a:xfrm>
          <a:prstGeom prst="rect">
            <a:avLst/>
          </a:prstGeom>
          <a:effectLst>
            <a:outerShdw blurRad="50800" dist="38100" algn="l" rotWithShape="0">
              <a:prstClr val="black">
                <a:alpha val="40000"/>
              </a:prstClr>
            </a:outerShdw>
          </a:effectLst>
        </p:spPr>
        <p:txBody>
          <a:bodyPr wrap="square">
            <a:spAutoFit/>
          </a:bodyPr>
          <a:lstStyle/>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Common part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endParaRPr lang="en-US" sz="4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Linking BEAST WITH ASIO</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REST</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HTTP Protocols</a:t>
            </a:r>
            <a:b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b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CONCLUSION</a:t>
            </a:r>
            <a:endParaRPr lang="ru-RU"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endParaRPr>
          </a:p>
          <a:p>
            <a:pPr algn="ctr"/>
            <a:r>
              <a:rPr lang="en-US" sz="4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REFERENCES</a:t>
            </a:r>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684" y="-4502988"/>
            <a:ext cx="6858000" cy="6858000"/>
          </a:xfrm>
          <a:prstGeom prst="rect">
            <a:avLst/>
          </a:prstGeom>
        </p:spPr>
      </p:pic>
      <p:pic>
        <p:nvPicPr>
          <p:cNvPr id="12" name="Рисунок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192" y="1163736"/>
            <a:ext cx="10128135" cy="5694263"/>
          </a:xfrm>
          <a:prstGeom prst="rect">
            <a:avLst/>
          </a:prstGeom>
        </p:spPr>
      </p:pic>
      <p:sp>
        <p:nvSpPr>
          <p:cNvPr id="4" name="Прямоугольник 3"/>
          <p:cNvSpPr/>
          <p:nvPr/>
        </p:nvSpPr>
        <p:spPr>
          <a:xfrm>
            <a:off x="240150" y="121572"/>
            <a:ext cx="275748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Something about </a:t>
            </a:r>
          </a:p>
        </p:txBody>
      </p:sp>
      <p:sp>
        <p:nvSpPr>
          <p:cNvPr id="6" name="Прямоугольник 5"/>
          <p:cNvSpPr/>
          <p:nvPr/>
        </p:nvSpPr>
        <p:spPr>
          <a:xfrm>
            <a:off x="207706" y="1130863"/>
            <a:ext cx="6982168" cy="2031325"/>
          </a:xfrm>
          <a:prstGeom prst="rect">
            <a:avLst/>
          </a:prstGeom>
        </p:spPr>
        <p:txBody>
          <a:bodyPr wrap="none">
            <a:spAutoFit/>
          </a:bodyPr>
          <a:lstStyle/>
          <a:p>
            <a:pPr algn="ct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What you need to know to understand boost::beast :</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ASIO</a:t>
            </a:r>
          </a:p>
          <a:p>
            <a:pPr marL="285750" indent="-285750">
              <a:buFont typeface="Arial" panose="020B0604020202020204" pitchFamily="34" charset="0"/>
              <a:buChar char="•"/>
            </a:pPr>
            <a:r>
              <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Network Protocols</a:t>
            </a:r>
          </a:p>
          <a:p>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lgn="ctr">
              <a:buFont typeface="Arial" panose="020B0604020202020204" pitchFamily="34" charset="0"/>
              <a:buChar char="•"/>
            </a:pPr>
            <a:endParaRPr lang="en-US"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Internet Protocol Stack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561" y="457637"/>
            <a:ext cx="4872827" cy="4872827"/>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651" y="457637"/>
            <a:ext cx="3343340" cy="4364528"/>
          </a:xfrm>
          <a:prstGeom prst="rect">
            <a:avLst/>
          </a:prstGeom>
        </p:spPr>
      </p:pic>
      <p:sp>
        <p:nvSpPr>
          <p:cNvPr id="6" name="Прямоугольник 5"/>
          <p:cNvSpPr/>
          <p:nvPr/>
        </p:nvSpPr>
        <p:spPr>
          <a:xfrm>
            <a:off x="1623646" y="5330464"/>
            <a:ext cx="2935419"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7107967" y="5068854"/>
            <a:ext cx="2768707" cy="261610"/>
          </a:xfrm>
          <a:prstGeom prst="rect">
            <a:avLst/>
          </a:prstGeom>
        </p:spPr>
        <p:txBody>
          <a:bodyPr wrap="none">
            <a:spAutoFit/>
          </a:bodyPr>
          <a:lstStyle/>
          <a:p>
            <a:r>
              <a:rPr lang="en-US" sz="1100" b="1" dirty="0" smtClean="0">
                <a:ln w="12700">
                  <a:solidFill>
                    <a:schemeClr val="accent1"/>
                  </a:solidFill>
                  <a:prstDash val="solid"/>
                </a:ln>
                <a:effectLst>
                  <a:outerShdw dist="38100" dir="2640000" algn="bl" rotWithShape="0">
                    <a:schemeClr val="accent1"/>
                  </a:outerShdw>
                </a:effectLst>
                <a:latin typeface="Cascadia Code" panose="020B0609020000020004" pitchFamily="49" charset="0"/>
                <a:cs typeface="Cascadia Code" panose="020B0609020000020004" pitchFamily="49" charset="0"/>
              </a:rPr>
              <a:t>Layered Network Model (ISO/OSI)</a:t>
            </a: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1560"/>
            <a:ext cx="11179834" cy="5806440"/>
          </a:xfrm>
          <a:prstGeom prst="rect">
            <a:avLst/>
          </a:prstGeom>
        </p:spPr>
      </p:pic>
      <p:sp>
        <p:nvSpPr>
          <p:cNvPr id="4" name="Прямоугольник 3"/>
          <p:cNvSpPr/>
          <p:nvPr/>
        </p:nvSpPr>
        <p:spPr>
          <a:xfrm>
            <a:off x="2933826" y="2433449"/>
            <a:ext cx="4407254" cy="1200329"/>
          </a:xfrm>
          <a:prstGeom prst="rect">
            <a:avLst/>
          </a:prstGeom>
          <a:effectLst>
            <a:outerShdw blurRad="50800" dist="38100" algn="l" rotWithShape="0">
              <a:prstClr val="black">
                <a:alpha val="40000"/>
              </a:prstClr>
            </a:outerShdw>
          </a:effectLst>
        </p:spPr>
        <p:txBody>
          <a:bodyPr wrap="squar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FOR WHAT?</a:t>
            </a:r>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269" y="7937"/>
            <a:ext cx="12174283" cy="685006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3826781" y="2476583"/>
            <a:ext cx="2502608" cy="1200329"/>
          </a:xfrm>
          <a:prstGeom prst="rect">
            <a:avLst/>
          </a:prstGeom>
          <a:effectLst>
            <a:outerShdw blurRad="50800" dist="38100" dir="5400000" algn="t" rotWithShape="0">
              <a:prstClr val="black">
                <a:alpha val="40000"/>
              </a:prstClr>
            </a:outerShdw>
          </a:effectLst>
        </p:spPr>
        <p:txBody>
          <a:bodyPr wrap="none">
            <a:spAutoFit/>
          </a:bodyPr>
          <a:lstStyle/>
          <a:p>
            <a:pPr algn="ctr"/>
            <a:r>
              <a:rPr lang="en-US" sz="72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4" descr="Эсдэт картинка #52567 - Скачать обои Эсдес из Akame Ga Kill - скачать"/>
          <p:cNvSpPr>
            <a:spLocks noChangeAspect="1" noChangeArrowheads="1"/>
          </p:cNvSpPr>
          <p:nvPr/>
        </p:nvSpPr>
        <p:spPr bwMode="auto">
          <a:xfrm>
            <a:off x="307975" y="7937"/>
            <a:ext cx="5238810" cy="52388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4893">
            <a:off x="3068486" y="-284672"/>
            <a:ext cx="6858000" cy="6858000"/>
          </a:xfrm>
          <a:prstGeom prst="rect">
            <a:avLst/>
          </a:prstGeom>
        </p:spPr>
      </p:pic>
      <p:sp>
        <p:nvSpPr>
          <p:cNvPr id="4" name="Прямоугольник 3"/>
          <p:cNvSpPr/>
          <p:nvPr/>
        </p:nvSpPr>
        <p:spPr>
          <a:xfrm>
            <a:off x="401486" y="259594"/>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sp>
        <p:nvSpPr>
          <p:cNvPr id="5" name="Прямоугольник 4"/>
          <p:cNvSpPr/>
          <p:nvPr/>
        </p:nvSpPr>
        <p:spPr>
          <a:xfrm>
            <a:off x="401486" y="1029035"/>
            <a:ext cx="6096000" cy="5262979"/>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Asynchronous programming model: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an asynchronous programming model that allows you to create efficient and scalable applications capable of handling a large number of connections simultaneously. Asynchrony avoids thread blocking and improves application performance.</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multi-threading of I/O events, which allows it to handle a large number of connections simultaneously. This is achieved by creating a pool of threads each of which can handle several connections.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Support of various protocols: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supports many network protocols such as TCP, UDP, SSL, etc. This allows developers to build applications running on the network. This allows developers to create applications working with different protocols using a single library.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Cross-platform: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a cross-platform library that can be used on most operating systems including Windows, Linux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macOS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pic>
        <p:nvPicPr>
          <p:cNvPr id="8194" name="Picture 2" descr="Page 16 | Logo Www - Free Vectors &amp; PSDs to Downloa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9362" y="2285999"/>
            <a:ext cx="1960444" cy="1960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43751">
            <a:off x="29113" y="1401586"/>
            <a:ext cx="6858000" cy="6858000"/>
          </a:xfrm>
          <a:prstGeom prst="rect">
            <a:avLst/>
          </a:prstGeom>
        </p:spPr>
      </p:pic>
      <p:sp>
        <p:nvSpPr>
          <p:cNvPr id="4" name="Прямоугольник 3"/>
          <p:cNvSpPr/>
          <p:nvPr/>
        </p:nvSpPr>
        <p:spPr>
          <a:xfrm>
            <a:off x="410112" y="985904"/>
            <a:ext cx="6096000" cy="2462213"/>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simple and intuitive application programming interface (API) for handling sockets and other network protocols. This makes the library accessible to novice developers.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Wide user community: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is part of the Boost library, which has a wide community of users and developers. This means that you can get support and help from other developers as well as find a lot of useful materials and examples of how to use the library online.</a:t>
            </a:r>
            <a:endParaRPr lang="ru-RU" sz="1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410112" y="216463"/>
            <a:ext cx="81304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ASIO</a:t>
            </a:r>
          </a:p>
        </p:txBody>
      </p:sp>
      <p:pic>
        <p:nvPicPr>
          <p:cNvPr id="7170"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7757" y="3901170"/>
            <a:ext cx="5886514" cy="1930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043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7507" y="0"/>
            <a:ext cx="6745573" cy="6858000"/>
          </a:xfrm>
          <a:prstGeom prst="rect">
            <a:avLst/>
          </a:prstGeom>
        </p:spPr>
      </p:pic>
      <p:sp>
        <p:nvSpPr>
          <p:cNvPr id="4" name="Прямоугольник 3"/>
          <p:cNvSpPr/>
          <p:nvPr/>
        </p:nvSpPr>
        <p:spPr>
          <a:xfrm>
            <a:off x="420275" y="190583"/>
            <a:ext cx="99976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Street Threat" panose="02000500000000000000" pitchFamily="2" charset="0"/>
              </a:rPr>
              <a:t>BEAST</a:t>
            </a:r>
          </a:p>
        </p:txBody>
      </p:sp>
      <p:sp>
        <p:nvSpPr>
          <p:cNvPr id="5" name="Прямоугольник 4"/>
          <p:cNvSpPr/>
          <p:nvPr/>
        </p:nvSpPr>
        <p:spPr>
          <a:xfrm>
            <a:off x="420275" y="960024"/>
            <a:ext cx="6096000" cy="4185761"/>
          </a:xfrm>
          <a:prstGeom prst="rect">
            <a:avLst/>
          </a:prstGeom>
        </p:spPr>
        <p:txBody>
          <a:bodyPr>
            <a:spAutoFit/>
          </a:bodyPr>
          <a:lstStyle/>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Ease of use: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Boost.Beast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a convenient and intuitive application programming interface (API) for handling HTTP and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WebSocket</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protocols. This makes the library accessible to novice developers. Also have supported HTTPS protocol, thanks to ASIO.</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High performance: Beast is built on top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and uses it to provide asynchronous I/O processing which gives you high performance and efficiency with network protocols.</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Multithreading support: Beast takes advantage of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Boost.Asio's</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capabilities to handle network protocols, allowing it to achieve high performance and efficiency. </a:t>
            </a:r>
            <a:r>
              <a:rPr lang="en-US" sz="1400" b="1" dirty="0" err="1"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Boost.Asio</a:t>
            </a:r>
            <a: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t> provides multi-threaded I/O events and also supports asynchronous I/O, allowing Beast to scale and handle a large number of connections simultaneously.</a:t>
            </a:r>
            <a:br>
              <a:rPr lang="en-US"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rPr>
            </a:br>
            <a:endParaRPr lang="ru-RU" sz="14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TM03457515[[fn=Вид]]</Template>
  <TotalTime>374</TotalTime>
  <Words>514</Words>
  <Application>Microsoft Office PowerPoint</Application>
  <PresentationFormat>Широкоэкранный</PresentationFormat>
  <Paragraphs>89</Paragraphs>
  <Slides>17</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17</vt:i4>
      </vt:variant>
    </vt:vector>
  </HeadingPairs>
  <TitlesOfParts>
    <vt:vector size="25" baseType="lpstr">
      <vt:lpstr>Cascadia Code</vt:lpstr>
      <vt:lpstr>Arial Nova Cond Light</vt:lpstr>
      <vt:lpstr>Calibri</vt:lpstr>
      <vt:lpstr>Century Schoolbook</vt:lpstr>
      <vt:lpstr>Arial</vt:lpstr>
      <vt:lpstr>Wingdings 2</vt:lpstr>
      <vt:lpstr>Street Threat</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27</cp:revision>
  <dcterms:created xsi:type="dcterms:W3CDTF">2023-06-15T13:17:44Z</dcterms:created>
  <dcterms:modified xsi:type="dcterms:W3CDTF">2023-06-16T19:23:32Z</dcterms:modified>
</cp:coreProperties>
</file>